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72" r:id="rId1"/>
  </p:sldMasterIdLst>
  <p:notesMasterIdLst>
    <p:notesMasterId r:id="rId8"/>
  </p:notesMasterIdLst>
  <p:sldIdLst>
    <p:sldId id="305" r:id="rId2"/>
    <p:sldId id="298" r:id="rId3"/>
    <p:sldId id="329" r:id="rId4"/>
    <p:sldId id="302" r:id="rId5"/>
    <p:sldId id="330" r:id="rId6"/>
    <p:sldId id="323" r:id="rId7"/>
  </p:sldIdLst>
  <p:sldSz cx="18288000" cy="10287000"/>
  <p:notesSz cx="6858000" cy="9144000"/>
  <p:embeddedFontLst>
    <p:embeddedFont>
      <p:font typeface="Playfair Display Bold" panose="020B0604020202020204" charset="0"/>
      <p:regular r:id="rId9"/>
    </p:embeddedFont>
    <p:embeddedFont>
      <p:font typeface="Raleway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2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F8F1B-5C63-475D-BA3F-F3DFC04C0DCB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B2D3B-DF2C-4E0A-BE48-9C42540C3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2D3B-DF2C-4E0A-BE48-9C42540C3A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0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DE1E-9A26-4E85-899C-525592B47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F5A55-136D-493B-AA94-5C13D8622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2F894-0EF3-425A-91EE-06D8837F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F32A1-D314-419B-9FA0-C1A8DDCF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FB9C0-34CC-4E05-8986-F899FDFC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4AFA-8B1E-420E-85F8-0A80F7F1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CE4D1-2659-4F2D-82AD-DE9F4E237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E0E0B-2AF1-42B2-BCD0-891E0017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E6C45-27A2-4074-B37A-337F32A7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EADEC-3B2C-475D-9742-DF8080A3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6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424F8-9FED-4B9B-842E-2281A699E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A2239-B614-425A-AB94-6F0D2A4E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CE09B-B7AB-4570-A15C-4A1CEEF88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4FFF8-B2D4-4126-A677-74C58FC1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D9B67-BA9C-47F1-B5E3-9F18C223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3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FBE4-581C-48CC-BA94-DD586BBD9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0BF75-A280-4988-8088-0EE5F910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E840C-5637-4139-9682-8277041A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0DA1F-D298-47A9-AD41-E79478B2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F131B-F4D7-4429-AFCD-EFF6953FB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6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F784-2C84-444F-B826-617CCA58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9CB65-0999-4DD5-8ECB-72A1BE718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9783B-AB65-4FFE-A15C-7416EFF3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D5CE0-680D-4BB8-8FA4-47051C0C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7357A-C263-4C8D-8686-508549FD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5845-DE9B-4BF8-BBD9-F21F4FC7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B4E4-4A11-42E1-A1DA-886C6CF48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70149-3567-4369-9EB4-4746FDA2F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0C2A8-7E9D-4787-8817-6C4322C9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55CFF-D5D9-46A5-A4F4-39FFC0CE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7B762-DFF2-4AF7-B9AD-70B1CAC6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3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D79C7-D238-4DAB-B031-5AEB805A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A7E4C-7700-45B2-9569-B92B4747D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D191B-B8B9-414C-AE4F-3C3DD25EB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DEB4D-6E3D-4FF1-BF91-19D7E4CCC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3B59B-5E85-483B-B81B-B55378689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6F83A-1ACA-4D89-A71B-0E52520C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529E1-94E6-4BD6-A414-57BF48C0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83A691-5702-45AC-9BA3-868D9EAA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4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5B66-D22E-4470-86A8-05AEA1DE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0614E-D667-4B35-9C91-BFA531AF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351F7-F45B-4F22-AD37-373EBF58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11EAC-0541-410A-A86C-B01BB523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3F26A-338B-4E6A-9900-680AD43D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29E25-54CF-4D5A-9881-C516BD05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8E32E-0DBD-45F4-AEEF-B3FBF3A2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7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5ADD-826F-479B-B572-0E367669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5F7EA-1222-4E22-A09E-B03274CFC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15ECC-A1EA-4FB7-90BE-70CC352D4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200AE-8F62-48AA-8292-CC3D0DFB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9F5D5-E008-41C5-99CF-BA7ADE44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29AB0-3458-44E1-A408-85F7618B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2821-32DD-4CA3-AAC9-D460657A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C83C9-5D87-4E08-831D-DF1E39ED2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E0054-E180-4544-B12C-E9C7FED8F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153E-262F-4D4B-938D-23E7E872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56087-72DF-4544-9804-9F3DAD06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1EAF7-8B0D-4A62-9435-A0FB2E6B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4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4C6F2-B7E6-499A-AED9-01BBF3CE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340A6-D18B-4755-A3A9-F3F3A7C9A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EE1DB-5557-4463-AF45-78C883F7F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B7E48-692A-4A61-BC70-BBB6CC7E8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71678-53B6-4D8A-B88A-16A7A0EDF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0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E99816-89BC-4498-9333-4448C03FE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0" y="6210300"/>
            <a:ext cx="13716000" cy="248364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Villa Fisherman’s at lake district</a:t>
            </a:r>
          </a:p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Alazani Valley Resort</a:t>
            </a:r>
          </a:p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Vine Estate</a:t>
            </a:r>
          </a:p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2025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9D371-4BFE-488F-B92E-C0CE50ED2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51864"/>
            <a:ext cx="6946126" cy="44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884901"/>
            <a:ext cx="9220200" cy="927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Georgian bio Vineyards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Wine cellar and special bio wines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Georgian ethnic restaurant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Paddle courts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Creation of own labeled exclusive wine and shipment service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Membership in closed wine club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Georgian private exclusive dining (dishes prepared through eco products from the garden) 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Private cook </a:t>
            </a:r>
            <a:endParaRPr lang="ka-GE" sz="2000" dirty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Horse Stable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Open swimming pool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Open gym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Volleyball court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Children's playground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Children's pool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Concierge service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Technical service 24/7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Security 24/7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Parking 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Heliport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70518-1126-4CE7-84DA-12247581D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509" y="5523863"/>
            <a:ext cx="7417395" cy="4464566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C64E3D4E-EFD2-4FDE-A7E7-45C20934DFCA}"/>
              </a:ext>
            </a:extLst>
          </p:cNvPr>
          <p:cNvSpPr txBox="1"/>
          <p:nvPr/>
        </p:nvSpPr>
        <p:spPr>
          <a:xfrm>
            <a:off x="365312" y="190500"/>
            <a:ext cx="13731688" cy="658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Villa Fisherman’s at lake district ecosystem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9F6991-FA96-4EEF-882B-9385ADB75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424" y="506531"/>
            <a:ext cx="7277480" cy="48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7172" y="1409700"/>
            <a:ext cx="6037228" cy="461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Land</a:t>
            </a:r>
            <a:r>
              <a:rPr lang="ru-RU" sz="2200" dirty="0"/>
              <a:t>: 3</a:t>
            </a:r>
            <a:r>
              <a:rPr lang="en-US" sz="2200" dirty="0"/>
              <a:t>50</a:t>
            </a:r>
            <a:r>
              <a:rPr lang="ru-RU" sz="2200" dirty="0"/>
              <a:t> </a:t>
            </a:r>
            <a:r>
              <a:rPr lang="en-US" sz="2200" dirty="0"/>
              <a:t>m2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3 bedroom Property: 195 m2 </a:t>
            </a:r>
            <a:endParaRPr lang="ru-RU" sz="2200" dirty="0"/>
          </a:p>
          <a:p>
            <a:pPr>
              <a:lnSpc>
                <a:spcPct val="150000"/>
              </a:lnSpc>
            </a:pPr>
            <a:endParaRPr lang="en-US" sz="22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/>
              <a:t>1 </a:t>
            </a:r>
            <a:r>
              <a:rPr lang="en-US" sz="2200" dirty="0"/>
              <a:t>Floor</a:t>
            </a:r>
            <a:r>
              <a:rPr lang="ru-RU" sz="2200" dirty="0"/>
              <a:t>: </a:t>
            </a:r>
            <a:r>
              <a:rPr lang="en-US" sz="2200" dirty="0"/>
              <a:t>110 m2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Terrace incl</a:t>
            </a:r>
            <a:r>
              <a:rPr lang="ru-RU" sz="2200" dirty="0"/>
              <a:t>: </a:t>
            </a:r>
            <a:r>
              <a:rPr lang="en-US" sz="2200" dirty="0"/>
              <a:t>25</a:t>
            </a:r>
            <a:r>
              <a:rPr lang="ru-RU" sz="2200" dirty="0"/>
              <a:t> </a:t>
            </a:r>
            <a:r>
              <a:rPr lang="en-US" sz="2200" dirty="0"/>
              <a:t>m2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200" dirty="0"/>
              <a:t>2 </a:t>
            </a:r>
            <a:r>
              <a:rPr lang="en-US" sz="2200" dirty="0"/>
              <a:t>Floor</a:t>
            </a:r>
            <a:r>
              <a:rPr lang="ru-RU" sz="2200" dirty="0"/>
              <a:t>: 85 </a:t>
            </a:r>
            <a:r>
              <a:rPr lang="en-US" sz="2200" dirty="0"/>
              <a:t>m2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200" dirty="0"/>
              <a:t>Terrace incl</a:t>
            </a:r>
            <a:r>
              <a:rPr lang="ru-RU" sz="2200" dirty="0"/>
              <a:t>: 2</a:t>
            </a:r>
            <a:r>
              <a:rPr lang="en-US" sz="2200" dirty="0"/>
              <a:t>7</a:t>
            </a:r>
            <a:r>
              <a:rPr lang="ru-RU" sz="2200" dirty="0"/>
              <a:t> </a:t>
            </a:r>
            <a:r>
              <a:rPr lang="en-US" sz="2200" dirty="0"/>
              <a:t>m2</a:t>
            </a:r>
          </a:p>
          <a:p>
            <a:pPr lvl="0">
              <a:lnSpc>
                <a:spcPct val="150000"/>
              </a:lnSpc>
            </a:pPr>
            <a:endParaRPr lang="en-US" sz="2200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6DB1F30-7E28-4DEE-B0F8-65EA626CC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72" y="295487"/>
            <a:ext cx="5168875" cy="6437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-19044" rIns="91440" bIns="-19044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6000"/>
              </a:lnSpc>
            </a:pP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Villa</a:t>
            </a:r>
            <a:r>
              <a:rPr lang="en-US" sz="2400" spc="128" dirty="0">
                <a:latin typeface="Playfair Display Bold"/>
              </a:rPr>
              <a:t> 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Fisherman's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BA1BD-9816-4BB3-906A-AAA0ACBAC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43412"/>
            <a:ext cx="1002792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4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0E01B693-E4AF-4CBB-ACC6-551543BE5FD0}"/>
              </a:ext>
            </a:extLst>
          </p:cNvPr>
          <p:cNvSpPr txBox="1"/>
          <p:nvPr/>
        </p:nvSpPr>
        <p:spPr>
          <a:xfrm>
            <a:off x="568952" y="11327"/>
            <a:ext cx="13299447" cy="2191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Villa Fisherman’s at lake district, Alazani Valley Resort</a:t>
            </a:r>
          </a:p>
          <a:p>
            <a:pPr>
              <a:lnSpc>
                <a:spcPts val="6000"/>
              </a:lnSpc>
            </a:pPr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Vine Estate</a:t>
            </a:r>
          </a:p>
          <a:p>
            <a:pPr>
              <a:lnSpc>
                <a:spcPts val="6000"/>
              </a:lnSpc>
            </a:pPr>
            <a:r>
              <a:rPr lang="en-US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C777CA-591F-4F7D-B407-04358F0C9EB7}"/>
              </a:ext>
            </a:extLst>
          </p:cNvPr>
          <p:cNvSpPr/>
          <p:nvPr/>
        </p:nvSpPr>
        <p:spPr>
          <a:xfrm>
            <a:off x="304800" y="5676900"/>
            <a:ext cx="4572000" cy="9264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Raleway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169C4E-8835-427E-AFF1-73F6FEDE0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50" y="2565350"/>
            <a:ext cx="9372599" cy="32547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smart &amp; sustainable investment that brings pleasure to you and your family!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i="1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Pct val="105000"/>
              <a:buFont typeface="Wingdings" panose="05000000000000000000" pitchFamily="2" charset="2"/>
              <a:buChar char="ü"/>
              <a:tabLst/>
            </a:pPr>
            <a:r>
              <a:rPr lang="en-US" altLang="en-US" sz="2400" dirty="0"/>
              <a:t>Sustainable Real Estate in Telavi District of beautiful </a:t>
            </a:r>
            <a:r>
              <a:rPr lang="en-US" altLang="en-US" sz="2400" dirty="0" err="1"/>
              <a:t>Kisiskhevi</a:t>
            </a:r>
            <a:r>
              <a:rPr lang="en-US" altLang="en-US" sz="2400" dirty="0"/>
              <a:t> province, 3 km away from </a:t>
            </a:r>
            <a:r>
              <a:rPr lang="en-US" altLang="en-US" sz="2400" dirty="0" err="1"/>
              <a:t>Tsinandali</a:t>
            </a:r>
            <a:r>
              <a:rPr lang="en-US" altLang="en-US" sz="2400" dirty="0"/>
              <a:t> and Telavi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Pct val="105000"/>
              <a:buFont typeface="Wingdings" panose="05000000000000000000" pitchFamily="2" charset="2"/>
              <a:buChar char="ü"/>
              <a:tabLst/>
            </a:pPr>
            <a:r>
              <a:rPr lang="en-US" altLang="en-US" sz="2400" dirty="0"/>
              <a:t>New trend of Agritourism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Pct val="105000"/>
              <a:buFont typeface="Wingdings" panose="05000000000000000000" pitchFamily="2" charset="2"/>
              <a:buChar char="ü"/>
              <a:tabLst/>
            </a:pPr>
            <a:r>
              <a:rPr lang="en-US" altLang="en-US" sz="2400" dirty="0"/>
              <a:t>Quality of life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Pct val="105000"/>
              <a:buFont typeface="Wingdings" panose="05000000000000000000" pitchFamily="2" charset="2"/>
              <a:buChar char="ü"/>
              <a:tabLst/>
            </a:pPr>
            <a:r>
              <a:rPr lang="en-US" altLang="en-US" sz="2400" dirty="0"/>
              <a:t>Quality Real Estate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3397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23024F-0D35-F2C2-787A-41AD6CADD177}"/>
              </a:ext>
            </a:extLst>
          </p:cNvPr>
          <p:cNvSpPr txBox="1"/>
          <p:nvPr/>
        </p:nvSpPr>
        <p:spPr>
          <a:xfrm>
            <a:off x="1905000" y="1913456"/>
            <a:ext cx="13106400" cy="525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>
                <a:latin typeface="Arial" panose="020B0604020202020204" pitchFamily="34" charset="0"/>
              </a:rPr>
              <a:t>Special offer for pre-sales: 
Start of the project: September, 2025
Duration: 18 - 21 months
Special Early Sale Price until September 30, 2025:
M2 from $1600 
Status: Renovated, Kitchen, and bathroom
ROI: 8-10%
Down payment: after signing the pre-purchase agreement 30% 
Internal postponement until the completion of the project: 70%
Management and maintenance in collaboration of an international hotel brand 
Video monitoring during construction, monthly reports and photos of the construction progress.
After delivery, a transparent accounting system for homeowners and monthly financial reports.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3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AB46-D5E6-45BB-B079-C4BC0E74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85900"/>
            <a:ext cx="15773400" cy="2345533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dream Horse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horse nursery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 Stable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Rental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D0B43145-0CFC-4DA1-B9CD-3E9A86E65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786" y="0"/>
            <a:ext cx="5486400" cy="438912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97A3E4-5D9D-4489-B43A-C03501F6E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616824"/>
            <a:ext cx="8345986" cy="556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149903-5D66-486A-8B4E-310176986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4" y="4572000"/>
            <a:ext cx="724796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39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309</Words>
  <Application>Microsoft Office PowerPoint</Application>
  <PresentationFormat>Custom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Playfair Display Bold</vt:lpstr>
      <vt:lpstr>Calibri</vt:lpstr>
      <vt:lpstr>Raleway</vt:lpstr>
      <vt:lpstr>Wingdings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dream Horse &amp; horse nursery   Horse Stable &amp; Rental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Schuchmann RUS</dc:title>
  <dc:creator>hp</dc:creator>
  <cp:lastModifiedBy>User</cp:lastModifiedBy>
  <cp:revision>256</cp:revision>
  <dcterms:created xsi:type="dcterms:W3CDTF">2006-08-16T00:00:00Z</dcterms:created>
  <dcterms:modified xsi:type="dcterms:W3CDTF">2025-08-19T15:55:21Z</dcterms:modified>
  <dc:identifier>DAEF5GgRHaM</dc:identifier>
</cp:coreProperties>
</file>